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92" r:id="rId2"/>
    <p:sldId id="257" r:id="rId3"/>
    <p:sldId id="258" r:id="rId4"/>
    <p:sldId id="259" r:id="rId5"/>
    <p:sldId id="304" r:id="rId6"/>
    <p:sldId id="315" r:id="rId7"/>
    <p:sldId id="316" r:id="rId8"/>
    <p:sldId id="261" r:id="rId9"/>
    <p:sldId id="297" r:id="rId10"/>
    <p:sldId id="294" r:id="rId11"/>
    <p:sldId id="317" r:id="rId12"/>
    <p:sldId id="265" r:id="rId13"/>
    <p:sldId id="263" r:id="rId14"/>
    <p:sldId id="302" r:id="rId15"/>
    <p:sldId id="298" r:id="rId16"/>
    <p:sldId id="266" r:id="rId17"/>
    <p:sldId id="305" r:id="rId18"/>
    <p:sldId id="29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3F1"/>
    <a:srgbClr val="E2E9EF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4"/>
    <p:restoredTop sz="94640"/>
  </p:normalViewPr>
  <p:slideViewPr>
    <p:cSldViewPr snapToGrid="0" snapToObjects="1">
      <p:cViewPr varScale="1">
        <p:scale>
          <a:sx n="116" d="100"/>
          <a:sy n="116" d="100"/>
        </p:scale>
        <p:origin x="4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2EAE9E-9DAC-490F-9D43-B3650A4938E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E294E-FD29-47A5-9608-F6C18EDD487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84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230F6-63A6-D899-3721-83F6D2874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7A4D3-8A9E-EB38-0905-BBE5C7A74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299DA6-3BC5-C7AA-DABB-F533463990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635B8-8656-294F-37EF-BBF48AD8B4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E294E-FD29-47A5-9608-F6C18EDD48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4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Vignetta di un medico che pensa mentre ha di fronte il paziente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E294E-FD29-47A5-9608-F6C18EDD48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6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Discutere con francesco , fonte bibliografica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E294E-FD29-47A5-9608-F6C18EDD48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57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5060941" y="0"/>
            <a:ext cx="15392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738AC3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984836" y="3841"/>
            <a:ext cx="15392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37033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Autofit/>
          </a:bodyPr>
          <a:lstStyle/>
          <a:p>
            <a:r>
              <a:rPr lang="it-IT" sz="4400" dirty="0"/>
              <a:t>Dottor ChatGPT... Come impatta sul rapporto medico-paziente l’utilizzo della AI 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526208"/>
          </a:xfrm>
        </p:spPr>
        <p:txBody>
          <a:bodyPr>
            <a:normAutofit/>
          </a:bodyPr>
          <a:lstStyle/>
          <a:p>
            <a:r>
              <a:rPr lang="it-IT" sz="2800" b="1" dirty="0"/>
              <a:t>Gianfranco </a:t>
            </a:r>
            <a:r>
              <a:rPr lang="it-IT" sz="2800" b="1" dirty="0" err="1"/>
              <a:t>silecchia</a:t>
            </a:r>
            <a:endParaRPr lang="it-IT" sz="2800" b="1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C69EA8F-6EF9-FFBC-53BC-312A20D68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E189022-6B9D-5C8F-63AE-DF7276FAB2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9" r="3366" b="1"/>
          <a:stretch>
            <a:fillRect/>
          </a:stretch>
        </p:blipFill>
        <p:spPr>
          <a:xfrm>
            <a:off x="-5597" y="0"/>
            <a:ext cx="5287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0">
            <a:extLst>
              <a:ext uri="{FF2B5EF4-FFF2-40B4-BE49-F238E27FC236}">
                <a16:creationId xmlns:a16="http://schemas.microsoft.com/office/drawing/2014/main" id="{129F4FEF-3F4E-4042-8E6D-C24E201FB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365125"/>
            <a:ext cx="5105400" cy="25796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L'Umanità al Centro</a:t>
            </a:r>
          </a:p>
        </p:txBody>
      </p:sp>
      <p:pic>
        <p:nvPicPr>
          <p:cNvPr id="7" name="Immagine 6" descr="L'obesità non è una scelta. Il 'fat shaming', si - Policlinico Universitario A. Gemelli IRCCS">
            <a:extLst>
              <a:ext uri="{FF2B5EF4-FFF2-40B4-BE49-F238E27FC236}">
                <a16:creationId xmlns:a16="http://schemas.microsoft.com/office/drawing/2014/main" id="{9400FD46-0FB2-535B-33BF-775CF22C3E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341"/>
          <a:stretch>
            <a:fillRect/>
          </a:stretch>
        </p:blipFill>
        <p:spPr>
          <a:xfrm>
            <a:off x="20" y="10"/>
            <a:ext cx="6105116" cy="4191736"/>
          </a:xfrm>
          <a:custGeom>
            <a:avLst/>
            <a:gdLst/>
            <a:ahLst/>
            <a:cxnLst/>
            <a:rect l="l" t="t" r="r" b="b"/>
            <a:pathLst>
              <a:path w="6105136" h="4191746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007468" y="4190779"/>
                  <a:pt x="1790648" y="4201115"/>
                  <a:pt x="1535079" y="4190306"/>
                </a:cubicBez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rcRect r="-2" b="16149"/>
          <a:stretch>
            <a:fillRect/>
          </a:stretch>
        </p:blipFill>
        <p:spPr>
          <a:xfrm>
            <a:off x="462420" y="4304418"/>
            <a:ext cx="5414116" cy="2553582"/>
          </a:xfrm>
          <a:custGeom>
            <a:avLst/>
            <a:gdLst/>
            <a:ahLst/>
            <a:cxnLst/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</p:pic>
      <p:sp>
        <p:nvSpPr>
          <p:cNvPr id="4" name="TextBox 3"/>
          <p:cNvSpPr txBox="1"/>
          <p:nvPr/>
        </p:nvSpPr>
        <p:spPr>
          <a:xfrm>
            <a:off x="6248399" y="3124205"/>
            <a:ext cx="5767676" cy="30527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0" i="0" u="none" dirty="0"/>
              <a:t>Prima di </a:t>
            </a:r>
            <a:r>
              <a:rPr lang="en-US" sz="4000" b="0" i="0" u="none" dirty="0" err="1"/>
              <a:t>algoritmi</a:t>
            </a:r>
            <a:r>
              <a:rPr lang="en-US" sz="4000" b="0" i="0" u="none" dirty="0"/>
              <a:t> e prompt, </a:t>
            </a:r>
            <a:r>
              <a:rPr lang="en-US" sz="4000" b="0" i="0" u="none" dirty="0" err="1"/>
              <a:t>c'è</a:t>
            </a:r>
            <a:r>
              <a:rPr lang="en-US" sz="4000" b="0" i="0" u="none" dirty="0"/>
              <a:t> </a:t>
            </a:r>
            <a:r>
              <a:rPr lang="en-US" sz="4000" b="1" i="0" u="none" dirty="0"/>
              <a:t>la </a:t>
            </a:r>
            <a:r>
              <a:rPr lang="en-US" sz="4000" b="1" i="0" u="none" dirty="0" err="1"/>
              <a:t>fragilità</a:t>
            </a:r>
            <a:r>
              <a:rPr lang="en-US" sz="4000" b="0" i="0" u="none" dirty="0"/>
              <a:t>. </a:t>
            </a:r>
          </a:p>
          <a:p>
            <a:pPr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b="0" i="0" u="none" dirty="0"/>
              <a:t>L'AI  </a:t>
            </a:r>
            <a:r>
              <a:rPr lang="en-US" sz="4000" b="0" i="0" u="none" dirty="0" err="1"/>
              <a:t>prescinde</a:t>
            </a:r>
            <a:r>
              <a:rPr lang="en-US" sz="4000" b="0" i="0" u="none" dirty="0"/>
              <a:t> dal </a:t>
            </a:r>
            <a:r>
              <a:rPr lang="en-US" sz="4000" b="0" i="0" u="none" dirty="0" err="1"/>
              <a:t>vissuto</a:t>
            </a:r>
            <a:r>
              <a:rPr lang="en-US" sz="4000" b="0" i="0" u="none" dirty="0"/>
              <a:t> del </a:t>
            </a:r>
            <a:r>
              <a:rPr lang="en-US" sz="4000" b="0" i="0" u="none" dirty="0" err="1"/>
              <a:t>paziente</a:t>
            </a:r>
            <a:r>
              <a:rPr lang="en-US" sz="4000" b="0" i="0" u="none" dirty="0"/>
              <a:t> </a:t>
            </a:r>
            <a:r>
              <a:rPr lang="en-US" sz="4000" b="0" i="0" u="none" dirty="0" err="1"/>
              <a:t>bariatrico</a:t>
            </a:r>
            <a:r>
              <a:rPr lang="en-US" sz="4000" b="0" i="0" u="none" dirty="0"/>
              <a:t>.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5A49BF1-96DC-7FE7-A5FB-0A7913B3A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853975"/>
            <a:ext cx="5000625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003366"/>
                </a:solidFill>
                <a:latin typeface="Montserrat"/>
              </a:rPr>
              <a:t> "THE WHALE"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853975"/>
            <a:ext cx="76200" cy="102870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2473225"/>
            <a:ext cx="4953000" cy="11019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4A5568"/>
                </a:solidFill>
                <a:latin typeface="Open Sans"/>
              </a:rPr>
              <a:t>Charlie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rappresenta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l'estrema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complessità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: non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è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solo un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numero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(BMI), ma un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groviglio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di trauma,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isolamento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bisogno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empatia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4176772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4119117"/>
            <a:ext cx="4572000" cy="8741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Può</a:t>
            </a:r>
            <a:r>
              <a:rPr lang="it-IT"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AI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comprendere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lang="en-US" sz="2000" b="1" i="0" u="none" dirty="0">
                <a:solidFill>
                  <a:srgbClr val="4A5568"/>
                </a:solidFill>
                <a:latin typeface="Open Sans"/>
              </a:rPr>
              <a:t>la </a:t>
            </a:r>
            <a:r>
              <a:rPr lang="en-US" sz="2000" b="1" i="0" u="none" dirty="0" err="1">
                <a:solidFill>
                  <a:srgbClr val="4A5568"/>
                </a:solidFill>
                <a:latin typeface="Open Sans"/>
              </a:rPr>
              <a:t>vergogna</a:t>
            </a:r>
            <a:r>
              <a:rPr lang="en-US"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e il dolore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dietro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l'obesità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grave?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6237" y="5301071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299" y="5290563"/>
            <a:ext cx="4882937" cy="87415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AI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è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"bias-free" o replica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i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pregiudizi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umani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verso il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paziente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obeso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?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9013AC4-3522-84A5-F9EC-F26890CF1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6" y="5491414"/>
            <a:ext cx="3731084" cy="136658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476" y="5619380"/>
            <a:ext cx="4504949" cy="12356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003366"/>
                </a:solidFill>
                <a:latin typeface="Montserrat"/>
              </a:rPr>
              <a:t>L'EVOLUZIONE DELL</a:t>
            </a:r>
            <a:r>
              <a:rPr lang="en-US" sz="3300" b="1" i="0" u="none" dirty="0">
                <a:solidFill>
                  <a:srgbClr val="003366"/>
                </a:solidFill>
                <a:latin typeface="Montserrat"/>
              </a:rPr>
              <a:t>’</a:t>
            </a:r>
            <a:r>
              <a:rPr lang="en-US" sz="3300" b="1" dirty="0">
                <a:solidFill>
                  <a:srgbClr val="003366"/>
                </a:solidFill>
                <a:latin typeface="Montserrat"/>
              </a:rPr>
              <a:t>AUTO-DIAGNOSI</a:t>
            </a:r>
            <a:endParaRPr sz="3300" b="1" i="0" u="none" dirty="0">
              <a:solidFill>
                <a:srgbClr val="003366"/>
              </a:solidFill>
              <a:latin typeface="Montserra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503" y="6353915"/>
            <a:ext cx="288202" cy="3002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84716" y="5969756"/>
            <a:ext cx="2295736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 dirty="0">
                <a:solidFill>
                  <a:srgbClr val="003366"/>
                </a:solidFill>
                <a:latin typeface="Montserrat"/>
              </a:rPr>
              <a:t>Dr. Google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772" y="5682641"/>
            <a:ext cx="3731084" cy="9714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Ricerca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passiva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, elenchi di link,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aumento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dell'ansia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(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cybercondria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) e auto-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diagnosi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spesso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errate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basate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su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frammenti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360" y="6354043"/>
            <a:ext cx="378104" cy="3000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946668" y="5969756"/>
            <a:ext cx="2109003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1" i="0" u="none" dirty="0">
                <a:solidFill>
                  <a:srgbClr val="003366"/>
                </a:solidFill>
                <a:latin typeface="Montserrat"/>
              </a:rPr>
              <a:t>Dr. ChatGPT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3914" y="5755572"/>
            <a:ext cx="3983936" cy="963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Dialogo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attivo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, tono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autorevole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e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rassicurante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,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sintesi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personalizzata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che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 genera </a:t>
            </a:r>
            <a:r>
              <a:rPr sz="1400" b="1" i="0" u="none" dirty="0" err="1">
                <a:solidFill>
                  <a:srgbClr val="4A5568"/>
                </a:solidFill>
                <a:latin typeface="Open Sans"/>
              </a:rPr>
              <a:t>un'illusione</a:t>
            </a:r>
            <a:r>
              <a:rPr sz="1400" b="1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1400" b="1" i="0" u="none" dirty="0" err="1">
                <a:solidFill>
                  <a:srgbClr val="4A5568"/>
                </a:solidFill>
                <a:latin typeface="Open Sans"/>
              </a:rPr>
              <a:t>consulenza</a:t>
            </a:r>
            <a:r>
              <a:rPr sz="1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medica </a:t>
            </a:r>
            <a:r>
              <a:rPr sz="1400" b="0" i="0" u="none" dirty="0" err="1">
                <a:solidFill>
                  <a:srgbClr val="4A5568"/>
                </a:solidFill>
                <a:latin typeface="Open Sans"/>
              </a:rPr>
              <a:t>reale</a:t>
            </a:r>
            <a:r>
              <a:rPr sz="14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40DAE0-F204-D8AC-2DA5-5E8E657B1F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153" y="1105940"/>
            <a:ext cx="7947251" cy="43348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E85C57-F9AB-EEF1-C117-22DA88EE0BC9}"/>
              </a:ext>
            </a:extLst>
          </p:cNvPr>
          <p:cNvSpPr txBox="1"/>
          <p:nvPr/>
        </p:nvSpPr>
        <p:spPr>
          <a:xfrm>
            <a:off x="5460880" y="5969756"/>
            <a:ext cx="485788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950" b="1" dirty="0">
                <a:solidFill>
                  <a:srgbClr val="003366"/>
                </a:solidFill>
                <a:latin typeface="Montserrat"/>
              </a:rPr>
              <a:t>v</a:t>
            </a:r>
            <a:r>
              <a:rPr lang="en-US" sz="1950" b="1" i="0" u="none" dirty="0">
                <a:solidFill>
                  <a:srgbClr val="003366"/>
                </a:solidFill>
                <a:latin typeface="Montserrat"/>
              </a:rPr>
              <a:t>s.</a:t>
            </a:r>
            <a:endParaRPr sz="1950" b="1" i="0" u="none" dirty="0">
              <a:solidFill>
                <a:srgbClr val="003366"/>
              </a:solidFill>
              <a:latin typeface="Montserrat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9F8242D4-6A97-4628-FBAD-0B27DBF24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925" y="71768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C4BB9-E3CD-5046-2FD9-83F48AA50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4BBD78B-B10A-B48C-41CF-164015F44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647FAA-96CC-5529-1085-CC2C80CAC04D}"/>
              </a:ext>
            </a:extLst>
          </p:cNvPr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 dirty="0">
                <a:solidFill>
                  <a:srgbClr val="003366"/>
                </a:solidFill>
                <a:latin typeface="Montserrat"/>
              </a:rPr>
              <a:t>IL FASCINO DEL CHATBOT</a:t>
            </a:r>
            <a:r>
              <a:rPr lang="it-IT" sz="3300" b="1" i="0" u="none" dirty="0">
                <a:solidFill>
                  <a:srgbClr val="003366"/>
                </a:solidFill>
                <a:latin typeface="Montserrat"/>
              </a:rPr>
              <a:t> per IL Paziente</a:t>
            </a:r>
            <a:endParaRPr sz="3300" b="1" i="0" u="none" dirty="0">
              <a:solidFill>
                <a:srgbClr val="003366"/>
              </a:solidFill>
              <a:latin typeface="Montserra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360BAD-D9B9-2868-5A87-9FDB4D28E09E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70234E-4D62-D6B2-C4BC-237B42E4C818}"/>
              </a:ext>
            </a:extLst>
          </p:cNvPr>
          <p:cNvGrpSpPr/>
          <p:nvPr/>
        </p:nvGrpSpPr>
        <p:grpSpPr>
          <a:xfrm>
            <a:off x="8560994" y="5973397"/>
            <a:ext cx="3318025" cy="465242"/>
            <a:chOff x="8560994" y="5973397"/>
            <a:chExt cx="3318025" cy="46524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AA9982F-92FF-6E61-551C-305EEC1D02C9}"/>
                </a:ext>
              </a:extLst>
            </p:cNvPr>
            <p:cNvSpPr txBox="1"/>
            <p:nvPr/>
          </p:nvSpPr>
          <p:spPr>
            <a:xfrm>
              <a:off x="8560994" y="6050997"/>
              <a:ext cx="932810" cy="306467"/>
            </a:xfrm>
            <a:prstGeom prst="roundRect">
              <a:avLst/>
            </a:prstGeom>
            <a:solidFill>
              <a:srgbClr val="E2E9EF"/>
            </a:solidFill>
          </p:spPr>
          <p:txBody>
            <a:bodyPr wrap="square" rtlCol="0">
              <a:spAutoFit/>
            </a:bodyPr>
            <a:lstStyle/>
            <a:p>
              <a:endParaRPr lang="en-US" sz="1200" b="1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CD0A09-3690-35EA-B221-D4405F4F4223}"/>
                </a:ext>
              </a:extLst>
            </p:cNvPr>
            <p:cNvSpPr txBox="1"/>
            <p:nvPr/>
          </p:nvSpPr>
          <p:spPr>
            <a:xfrm>
              <a:off x="8714418" y="5973397"/>
              <a:ext cx="9328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/>
                <a:t>Gergo medico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B9F7FDE-15CF-59F7-09D4-2A086A2BCE9A}"/>
                </a:ext>
              </a:extLst>
            </p:cNvPr>
            <p:cNvSpPr txBox="1"/>
            <p:nvPr/>
          </p:nvSpPr>
          <p:spPr>
            <a:xfrm>
              <a:off x="10792785" y="6054574"/>
              <a:ext cx="932810" cy="306467"/>
            </a:xfrm>
            <a:prstGeom prst="roundRect">
              <a:avLst/>
            </a:prstGeom>
            <a:solidFill>
              <a:srgbClr val="E0F3F1"/>
            </a:solidFill>
          </p:spPr>
          <p:txBody>
            <a:bodyPr wrap="square" rtlCol="0">
              <a:spAutoFit/>
            </a:bodyPr>
            <a:lstStyle/>
            <a:p>
              <a:endParaRPr lang="en-US" sz="12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2190BDC-584F-B2D2-550E-19820CCA1D79}"/>
                </a:ext>
              </a:extLst>
            </p:cNvPr>
            <p:cNvSpPr txBox="1"/>
            <p:nvPr/>
          </p:nvSpPr>
          <p:spPr>
            <a:xfrm>
              <a:off x="10946209" y="5976974"/>
              <a:ext cx="93281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="1" dirty="0"/>
                <a:t>Gergo </a:t>
              </a:r>
              <a:r>
                <a:rPr lang="en-US" sz="1200" b="1" dirty="0" err="1"/>
                <a:t>comune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43240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F79021C-33EA-6C0B-DBD1-4285BED18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8" y="1106034"/>
            <a:ext cx="501907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200" dirty="0"/>
              <a:t>AI: accesso libero per medico e </a:t>
            </a:r>
            <a:r>
              <a:rPr lang="en-US" sz="4200" dirty="0" err="1"/>
              <a:t>paziente</a:t>
            </a:r>
            <a:r>
              <a:rPr lang="en-US" sz="4200" dirty="0"/>
              <a:t>.</a:t>
            </a:r>
            <a:br>
              <a:rPr lang="en-US" sz="4200" dirty="0"/>
            </a:br>
            <a:r>
              <a:rPr lang="en-US" sz="4200" dirty="0" err="1"/>
              <a:t>Utilizzano</a:t>
            </a:r>
            <a:r>
              <a:rPr lang="en-US" sz="4200" dirty="0"/>
              <a:t> le </a:t>
            </a:r>
            <a:r>
              <a:rPr lang="en-US" sz="4200" dirty="0" err="1"/>
              <a:t>stesse</a:t>
            </a:r>
            <a:r>
              <a:rPr lang="en-US" sz="4200" dirty="0"/>
              <a:t> </a:t>
            </a:r>
            <a:r>
              <a:rPr lang="en-US" sz="4200" dirty="0" err="1"/>
              <a:t>fonti</a:t>
            </a:r>
            <a:r>
              <a:rPr lang="en-US" sz="4200" dirty="0"/>
              <a:t> di </a:t>
            </a:r>
            <a:r>
              <a:rPr lang="en-US" sz="4200" dirty="0" err="1"/>
              <a:t>informazione</a:t>
            </a:r>
            <a:r>
              <a:rPr lang="en-US" sz="4200" dirty="0"/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Immagine 4" descr="Associazione Peripato">
            <a:extLst>
              <a:ext uri="{FF2B5EF4-FFF2-40B4-BE49-F238E27FC236}">
                <a16:creationId xmlns:a16="http://schemas.microsoft.com/office/drawing/2014/main" id="{A89C92AF-7076-0CC7-6567-28C6BD2A7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886" y="625683"/>
            <a:ext cx="2743200" cy="2743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 descr="L'AI in ambulatorio e il paradosso del medico che non usa la mail | Il Bo Live">
            <a:extLst>
              <a:ext uri="{FF2B5EF4-FFF2-40B4-BE49-F238E27FC236}">
                <a16:creationId xmlns:a16="http://schemas.microsoft.com/office/drawing/2014/main" id="{FA0132FE-0922-0881-7C9E-5CF4CC944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4071" y="3685554"/>
            <a:ext cx="4708833" cy="247270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551188B-0DB7-0F7C-4DA4-C0CDF9B4A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925" y="71768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673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L'Ai può aiutare la comunicazione fra medici e pazienti? | Corriere.it">
            <a:extLst>
              <a:ext uri="{FF2B5EF4-FFF2-40B4-BE49-F238E27FC236}">
                <a16:creationId xmlns:a16="http://schemas.microsoft.com/office/drawing/2014/main" id="{04414125-3255-32B8-61E6-D2504931CF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20"/>
          <a:stretch>
            <a:fillRect/>
          </a:stretch>
        </p:blipFill>
        <p:spPr>
          <a:xfrm>
            <a:off x="5932892" y="2087093"/>
            <a:ext cx="6256059" cy="44369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FE94845-9527-58AE-8F40-CABE38200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51" y="0"/>
            <a:ext cx="10091642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/>
              <a:t>AI medico-paziente 2026..work in progress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BAEECD1-2334-863A-BCC9-51D428D6D664}"/>
              </a:ext>
            </a:extLst>
          </p:cNvPr>
          <p:cNvSpPr txBox="1"/>
          <p:nvPr/>
        </p:nvSpPr>
        <p:spPr>
          <a:xfrm>
            <a:off x="-4" y="2434201"/>
            <a:ext cx="5935942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Quale </a:t>
            </a:r>
            <a:r>
              <a:rPr lang="en-US" dirty="0" err="1"/>
              <a:t>piattaforma</a:t>
            </a:r>
            <a:r>
              <a:rPr lang="en-US" dirty="0"/>
              <a:t> AI </a:t>
            </a:r>
            <a:r>
              <a:rPr lang="en-US" dirty="0" err="1"/>
              <a:t>consulto</a:t>
            </a:r>
            <a:r>
              <a:rPr lang="en-US" dirty="0"/>
              <a:t> per </a:t>
            </a:r>
            <a:r>
              <a:rPr lang="en-US" dirty="0" err="1"/>
              <a:t>questo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 ?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La </a:t>
            </a:r>
            <a:r>
              <a:rPr lang="en-US" dirty="0" err="1"/>
              <a:t>consulto</a:t>
            </a:r>
            <a:r>
              <a:rPr lang="en-US" dirty="0"/>
              <a:t> in tempo </a:t>
            </a:r>
            <a:r>
              <a:rPr lang="en-US" dirty="0" err="1"/>
              <a:t>reale</a:t>
            </a:r>
            <a:r>
              <a:rPr lang="en-US" dirty="0"/>
              <a:t> dopo aver </a:t>
            </a:r>
            <a:r>
              <a:rPr lang="en-US" dirty="0" err="1"/>
              <a:t>visitato</a:t>
            </a:r>
            <a:r>
              <a:rPr lang="en-US" dirty="0"/>
              <a:t> il </a:t>
            </a:r>
            <a:r>
              <a:rPr lang="en-US" dirty="0" err="1"/>
              <a:t>paziente</a:t>
            </a:r>
            <a:r>
              <a:rPr lang="en-US" dirty="0"/>
              <a:t> per </a:t>
            </a:r>
            <a:r>
              <a:rPr lang="en-US" dirty="0" err="1"/>
              <a:t>definire</a:t>
            </a:r>
            <a:r>
              <a:rPr lang="en-US" dirty="0"/>
              <a:t> </a:t>
            </a:r>
            <a:r>
              <a:rPr lang="en-US" dirty="0" err="1"/>
              <a:t>percorso</a:t>
            </a:r>
            <a:r>
              <a:rPr lang="en-US" dirty="0"/>
              <a:t> di cura?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Utilizzo</a:t>
            </a:r>
            <a:r>
              <a:rPr lang="en-US" dirty="0"/>
              <a:t> AI </a:t>
            </a:r>
            <a:r>
              <a:rPr lang="en-US" dirty="0" err="1"/>
              <a:t>anche</a:t>
            </a:r>
            <a:r>
              <a:rPr lang="en-US" dirty="0"/>
              <a:t> per </a:t>
            </a:r>
            <a:r>
              <a:rPr lang="en-US" dirty="0" err="1"/>
              <a:t>informare</a:t>
            </a:r>
            <a:r>
              <a:rPr lang="en-US" dirty="0"/>
              <a:t> il </a:t>
            </a:r>
            <a:r>
              <a:rPr lang="en-US" dirty="0" err="1"/>
              <a:t>paziente</a:t>
            </a:r>
            <a:r>
              <a:rPr lang="en-US" dirty="0"/>
              <a:t> </a:t>
            </a:r>
            <a:r>
              <a:rPr lang="en-US" dirty="0" err="1"/>
              <a:t>sulla</a:t>
            </a:r>
            <a:r>
              <a:rPr lang="en-US" dirty="0"/>
              <a:t> </a:t>
            </a:r>
            <a:r>
              <a:rPr lang="en-US" dirty="0" err="1"/>
              <a:t>traiettoria</a:t>
            </a:r>
            <a:r>
              <a:rPr lang="en-US" dirty="0"/>
              <a:t> degli outcomes e </a:t>
            </a:r>
            <a:r>
              <a:rPr lang="en-US" dirty="0" err="1"/>
              <a:t>complicanze</a:t>
            </a:r>
            <a:r>
              <a:rPr lang="en-US" dirty="0"/>
              <a:t>?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Informo</a:t>
            </a:r>
            <a:r>
              <a:rPr lang="en-US" dirty="0"/>
              <a:t> il </a:t>
            </a:r>
            <a:r>
              <a:rPr lang="en-US" dirty="0" err="1"/>
              <a:t>paziente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sto</a:t>
            </a:r>
            <a:r>
              <a:rPr lang="en-US" dirty="0"/>
              <a:t> </a:t>
            </a:r>
            <a:r>
              <a:rPr lang="en-US" dirty="0" err="1"/>
              <a:t>consultando</a:t>
            </a:r>
            <a:r>
              <a:rPr lang="en-US" dirty="0"/>
              <a:t> AI per il </a:t>
            </a:r>
            <a:r>
              <a:rPr lang="en-US" dirty="0" err="1"/>
              <a:t>suo</a:t>
            </a:r>
            <a:r>
              <a:rPr lang="en-US" dirty="0"/>
              <a:t> </a:t>
            </a:r>
            <a:r>
              <a:rPr lang="en-US" dirty="0" err="1"/>
              <a:t>caso</a:t>
            </a:r>
            <a:r>
              <a:rPr lang="en-US" dirty="0"/>
              <a:t>?</a:t>
            </a:r>
          </a:p>
          <a:p>
            <a:pPr marL="342900"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Nella </a:t>
            </a:r>
            <a:r>
              <a:rPr lang="en-US" dirty="0" err="1"/>
              <a:t>stesura</a:t>
            </a:r>
            <a:r>
              <a:rPr lang="en-US" dirty="0"/>
              <a:t> del </a:t>
            </a:r>
            <a:r>
              <a:rPr lang="en-US" dirty="0" err="1"/>
              <a:t>referto</a:t>
            </a:r>
            <a:r>
              <a:rPr lang="en-US" dirty="0"/>
              <a:t> </a:t>
            </a:r>
            <a:r>
              <a:rPr lang="en-US" dirty="0" err="1"/>
              <a:t>utilizzo</a:t>
            </a:r>
            <a:r>
              <a:rPr lang="en-US" dirty="0"/>
              <a:t> AI?</a:t>
            </a:r>
          </a:p>
          <a:p>
            <a:pPr indent="-228600" defTabSz="9144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  E se il </a:t>
            </a:r>
            <a:r>
              <a:rPr lang="en-US" dirty="0" err="1"/>
              <a:t>paziente</a:t>
            </a:r>
            <a:r>
              <a:rPr lang="en-US" dirty="0"/>
              <a:t> ha </a:t>
            </a:r>
            <a:r>
              <a:rPr lang="en-US" dirty="0" err="1"/>
              <a:t>già</a:t>
            </a:r>
            <a:r>
              <a:rPr lang="en-US" dirty="0"/>
              <a:t> </a:t>
            </a:r>
            <a:r>
              <a:rPr lang="en-US" dirty="0" err="1"/>
              <a:t>consultato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piattaforma</a:t>
            </a:r>
            <a:r>
              <a:rPr lang="en-US" dirty="0"/>
              <a:t> AI?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EAEF806-D22D-F708-1250-888E50FCE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3925" y="71768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48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971675"/>
            <a:ext cx="5238750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571500"/>
            <a:ext cx="11401425" cy="10156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it-IT" sz="3300" b="1" i="0" u="none" dirty="0">
                <a:solidFill>
                  <a:srgbClr val="003366"/>
                </a:solidFill>
                <a:latin typeface="Montserrat"/>
              </a:rPr>
              <a:t>  AI e Chirurgia bariatrica:</a:t>
            </a:r>
          </a:p>
          <a:p>
            <a:pPr algn="l"/>
            <a:r>
              <a:rPr sz="3300" b="1" i="0" u="none" dirty="0">
                <a:solidFill>
                  <a:srgbClr val="003366"/>
                </a:solidFill>
                <a:latin typeface="Montserrat"/>
              </a:rPr>
              <a:t>LINEE GUIDA E CONSENSO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499" y="2292250"/>
            <a:ext cx="5393579" cy="72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50" b="0" i="0" u="none" dirty="0">
                <a:solidFill>
                  <a:srgbClr val="4A5568"/>
                </a:solidFill>
                <a:latin typeface="Open Sans"/>
              </a:rPr>
              <a:t>Le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società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scientifiche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(IFSO, ASMBS)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stanno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definendo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i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confini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dell'utilizzo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dell</a:t>
            </a:r>
            <a:r>
              <a:rPr lang="it-IT" sz="1650" b="0" i="0" u="none" dirty="0">
                <a:solidFill>
                  <a:srgbClr val="4A5568"/>
                </a:solidFill>
                <a:latin typeface="Open Sans"/>
              </a:rPr>
              <a:t>a 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AI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nella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chirurgia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bariatrica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rcRect t="28392" b="29240"/>
          <a:stretch>
            <a:fillRect/>
          </a:stretch>
        </p:blipFill>
        <p:spPr>
          <a:xfrm>
            <a:off x="7082628" y="496941"/>
            <a:ext cx="3765795" cy="115876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300" y="3508236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507283"/>
            <a:ext cx="4857750" cy="670321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>
                <a:solidFill>
                  <a:srgbClr val="4A5568"/>
                </a:solidFill>
                <a:latin typeface="Open Sans"/>
              </a:rPr>
              <a:t>IFSO 2024:</a:t>
            </a:r>
            <a:r>
              <a:rPr sz="1650" b="0" i="0" u="none">
                <a:solidFill>
                  <a:srgbClr val="4A5568"/>
                </a:solidFill>
                <a:latin typeface="Open Sans"/>
              </a:rPr>
              <a:t> Validazione dei modelli LLM rispetto al consenso degli esperti.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4178557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4177605"/>
            <a:ext cx="4857750" cy="63812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 dirty="0" err="1">
                <a:solidFill>
                  <a:srgbClr val="4A5568"/>
                </a:solidFill>
                <a:latin typeface="Open Sans"/>
              </a:rPr>
              <a:t>Integrazione</a:t>
            </a:r>
            <a:r>
              <a:rPr sz="1650" b="1" i="0" u="none" dirty="0">
                <a:solidFill>
                  <a:srgbClr val="4A5568"/>
                </a:solidFill>
                <a:latin typeface="Open Sans"/>
              </a:rPr>
              <a:t>: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AI come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supporto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alla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decisione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clinica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, non come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decisore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unico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848879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4847927"/>
            <a:ext cx="4857750" cy="670321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 dirty="0" err="1">
                <a:solidFill>
                  <a:srgbClr val="4A5568"/>
                </a:solidFill>
                <a:latin typeface="Open Sans"/>
              </a:rPr>
              <a:t>Responsabilità</a:t>
            </a:r>
            <a:r>
              <a:rPr sz="1650" b="1" i="0" u="none" dirty="0">
                <a:solidFill>
                  <a:srgbClr val="4A5568"/>
                </a:solidFill>
                <a:latin typeface="Open Sans"/>
              </a:rPr>
              <a:t>: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Il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chirurgo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rimane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l'unico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responsabile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finale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dell'atto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medico.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3DEB239C-B229-C438-1F95-4BEEBC7C0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437AC23-56A5-B80B-4FEB-25A1CC687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0" y="2079783"/>
            <a:ext cx="4405553" cy="35236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571500"/>
            <a:ext cx="11401425" cy="466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3366"/>
                </a:solidFill>
                <a:latin typeface="Montserrat"/>
              </a:rPr>
              <a:t>SURVEY IFSO 2026: L'USO REALE TRA I CHIRURGHI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571500"/>
            <a:ext cx="76200" cy="466725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67206" y="6443663"/>
            <a:ext cx="4753294" cy="188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1" u="none" dirty="0">
                <a:solidFill>
                  <a:srgbClr val="718096"/>
                </a:solidFill>
                <a:latin typeface="Open Sans"/>
              </a:rPr>
              <a:t>Fonte: </a:t>
            </a:r>
            <a:r>
              <a:rPr sz="1050" b="0" i="1" u="none" dirty="0" err="1">
                <a:solidFill>
                  <a:srgbClr val="718096"/>
                </a:solidFill>
                <a:latin typeface="Open Sans"/>
              </a:rPr>
              <a:t>Kermansaravi</a:t>
            </a:r>
            <a:r>
              <a:rPr sz="1050" b="0" i="1" u="none" dirty="0">
                <a:solidFill>
                  <a:srgbClr val="718096"/>
                </a:solidFill>
                <a:latin typeface="Open Sans"/>
              </a:rPr>
              <a:t> et al. (IFSO AI Task Force), Obesity Surgery (2026)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617243"/>
            <a:ext cx="528637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Frequenza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d'uso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: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Il 36.6% li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utilizza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quotidianamente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, il 19.8%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su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base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settimanale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34125" y="1371600"/>
            <a:ext cx="5550693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>
                <a:solidFill>
                  <a:srgbClr val="003366"/>
                </a:solidFill>
                <a:latin typeface="Montserrat"/>
              </a:rPr>
              <a:t>Piattaforme più Utilizzate: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34125" y="4122453"/>
            <a:ext cx="5550693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4" b="1" i="0" u="none" dirty="0" err="1">
                <a:solidFill>
                  <a:srgbClr val="003366"/>
                </a:solidFill>
                <a:latin typeface="Montserrat"/>
              </a:rPr>
              <a:t>Principali</a:t>
            </a:r>
            <a:r>
              <a:rPr sz="1404" b="1" i="0" u="none" dirty="0">
                <a:solidFill>
                  <a:srgbClr val="003366"/>
                </a:solidFill>
                <a:latin typeface="Montserrat"/>
              </a:rPr>
              <a:t> </a:t>
            </a:r>
            <a:r>
              <a:rPr sz="1404" b="1" i="0" u="none" dirty="0" err="1">
                <a:solidFill>
                  <a:srgbClr val="003366"/>
                </a:solidFill>
                <a:latin typeface="Montserrat"/>
              </a:rPr>
              <a:t>Ambiti</a:t>
            </a:r>
            <a:r>
              <a:rPr sz="1404" b="1" i="0" u="none" dirty="0">
                <a:solidFill>
                  <a:srgbClr val="003366"/>
                </a:solidFill>
                <a:latin typeface="Montserrat"/>
              </a:rPr>
              <a:t> di </a:t>
            </a:r>
            <a:r>
              <a:rPr sz="1404" b="1" i="0" u="none" dirty="0" err="1">
                <a:solidFill>
                  <a:srgbClr val="003366"/>
                </a:solidFill>
                <a:latin typeface="Montserrat"/>
              </a:rPr>
              <a:t>Applicazione</a:t>
            </a:r>
            <a:r>
              <a:rPr sz="1404" b="1" i="0" u="none" dirty="0">
                <a:solidFill>
                  <a:srgbClr val="003366"/>
                </a:solidFill>
                <a:latin typeface="Montserrat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4125" y="4600575"/>
            <a:ext cx="5286375" cy="1797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Ricerca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e review della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letteratura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(68.5%),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preparazione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presentazioni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(63.4%), </a:t>
            </a:r>
            <a:r>
              <a:rPr sz="2000" b="1" i="0" u="none" dirty="0" err="1">
                <a:solidFill>
                  <a:srgbClr val="4A5568"/>
                </a:solidFill>
                <a:highlight>
                  <a:srgbClr val="FFFF00"/>
                </a:highlight>
                <a:latin typeface="Open Sans"/>
              </a:rPr>
              <a:t>educazione</a:t>
            </a:r>
            <a:r>
              <a:rPr sz="2000" b="1" i="0" u="none" dirty="0">
                <a:solidFill>
                  <a:srgbClr val="4A5568"/>
                </a:solidFill>
                <a:highlight>
                  <a:srgbClr val="FFFF00"/>
                </a:highlight>
                <a:latin typeface="Open Sans"/>
              </a:rPr>
              <a:t> del </a:t>
            </a:r>
            <a:r>
              <a:rPr sz="2000" b="1" i="0" u="none" dirty="0" err="1">
                <a:solidFill>
                  <a:srgbClr val="4A5568"/>
                </a:solidFill>
                <a:highlight>
                  <a:srgbClr val="FFFF00"/>
                </a:highlight>
                <a:latin typeface="Open Sans"/>
              </a:rPr>
              <a:t>paziente</a:t>
            </a:r>
            <a:r>
              <a:rPr sz="2000" b="1" i="0" u="none" dirty="0">
                <a:solidFill>
                  <a:srgbClr val="4A5568"/>
                </a:solidFill>
                <a:highlight>
                  <a:srgbClr val="FFFF00"/>
                </a:highlight>
                <a:latin typeface="Open Sans"/>
              </a:rPr>
              <a:t> (41.3%)</a:t>
            </a:r>
            <a:r>
              <a:rPr lang="en-US" sz="2000" b="1" i="0" u="none" dirty="0">
                <a:solidFill>
                  <a:srgbClr val="4A5568"/>
                </a:solidFill>
                <a:highlight>
                  <a:srgbClr val="FFFF00"/>
                </a:highlight>
                <a:latin typeface="Open Sans"/>
              </a:rPr>
              <a:t> 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e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redazione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lettere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/note </a:t>
            </a:r>
            <a:r>
              <a:rPr sz="2000" b="1" i="0" u="none" dirty="0" err="1">
                <a:solidFill>
                  <a:srgbClr val="4A5568"/>
                </a:solidFill>
                <a:latin typeface="Open Sans"/>
              </a:rPr>
              <a:t>cliniche</a:t>
            </a:r>
            <a:r>
              <a:rPr sz="2000" b="1" i="0" u="none" dirty="0">
                <a:solidFill>
                  <a:srgbClr val="4A5568"/>
                </a:solidFill>
                <a:latin typeface="Open Sans"/>
              </a:rPr>
              <a:t> (22.1%).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2502693"/>
            <a:ext cx="479107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003366"/>
                </a:solidFill>
                <a:latin typeface="Montserrat"/>
              </a:rPr>
              <a:t>75.3%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312318"/>
            <a:ext cx="4791075" cy="78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b="0" i="0" u="none" dirty="0">
                <a:solidFill>
                  <a:srgbClr val="4A5568"/>
                </a:solidFill>
                <a:latin typeface="Open Sans"/>
              </a:rPr>
              <a:t>Dei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chirurghi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e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professionisti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bariatrici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usa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abitualmente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i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LLM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nella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pratica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0" i="0" u="none" dirty="0" err="1">
                <a:solidFill>
                  <a:srgbClr val="4A5568"/>
                </a:solidFill>
                <a:latin typeface="Open Sans"/>
              </a:rPr>
              <a:t>lavorativa</a:t>
            </a:r>
            <a:r>
              <a:rPr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38925" y="1950243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15125" y="1952625"/>
            <a:ext cx="4905375" cy="28296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>
                <a:solidFill>
                  <a:srgbClr val="4A5568"/>
                </a:solidFill>
                <a:latin typeface="Open Sans"/>
              </a:rPr>
              <a:t>ChatGPT: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88.2%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8925" y="2459831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15125" y="2462212"/>
            <a:ext cx="4905375" cy="28296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>
                <a:solidFill>
                  <a:srgbClr val="4A5568"/>
                </a:solidFill>
                <a:latin typeface="Open Sans"/>
              </a:rPr>
              <a:t>Google Gemini: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37.3%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38925" y="2969418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15125" y="2971800"/>
            <a:ext cx="4905375" cy="28296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>
                <a:solidFill>
                  <a:srgbClr val="4A5568"/>
                </a:solidFill>
                <a:latin typeface="Open Sans"/>
              </a:rPr>
              <a:t>Microsoft Copilot: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22.4%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38925" y="3479006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5125" y="3481387"/>
            <a:ext cx="4905375" cy="28296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>
                <a:solidFill>
                  <a:srgbClr val="4A5568"/>
                </a:solidFill>
                <a:latin typeface="Open Sans"/>
              </a:rPr>
              <a:t>DeepSeek: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18.4%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A4F6B8F6-D3C8-FB04-9261-738342227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571500"/>
            <a:ext cx="11401425" cy="93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003366"/>
                </a:solidFill>
                <a:latin typeface="Montserrat"/>
              </a:rPr>
              <a:t>CHATBOT VS ESPERTI: RISPOSTE ALLE FAQ DEI PAZIENTI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571500"/>
            <a:ext cx="76200" cy="933450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71500" y="7181850"/>
            <a:ext cx="11049000" cy="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1" u="none">
                <a:solidFill>
                  <a:srgbClr val="718096"/>
                </a:solidFill>
                <a:latin typeface="Open Sans"/>
              </a:rPr>
              <a:t>Fonte: Izadi et al., Journal of Obesity (2026) [cite: 72, 99, 100]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47900"/>
            <a:ext cx="5524500" cy="12137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b="1" i="0" u="none" dirty="0">
                <a:solidFill>
                  <a:srgbClr val="4A5568"/>
                </a:solidFill>
                <a:latin typeface="Open Sans"/>
              </a:rPr>
              <a:t>Nello studio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su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40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domande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relative alla Sleeve Gastrectomy (LSG),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i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chatbot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hanno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ottenuto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un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punteggio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complessivo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superiore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agli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esperti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b="1" i="0" u="none" dirty="0" err="1">
                <a:solidFill>
                  <a:srgbClr val="4A5568"/>
                </a:solidFill>
                <a:latin typeface="Open Sans"/>
              </a:rPr>
              <a:t>umani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 (p &lt; 0.001</a:t>
            </a:r>
            <a:r>
              <a:rPr lang="en-US" b="1" i="0" u="none" dirty="0">
                <a:solidFill>
                  <a:srgbClr val="4A5568"/>
                </a:solidFill>
                <a:latin typeface="Open Sans"/>
              </a:rPr>
              <a:t>)</a:t>
            </a:r>
            <a:r>
              <a:rPr b="1" i="0" u="none" dirty="0">
                <a:solidFill>
                  <a:srgbClr val="4A5568"/>
                </a:solidFill>
                <a:latin typeface="Open Sans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155281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4157662"/>
            <a:ext cx="5061674" cy="590739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>
                <a:solidFill>
                  <a:srgbClr val="4A5568"/>
                </a:solidFill>
                <a:latin typeface="Open Sans"/>
              </a:rPr>
              <a:t>Top Performer: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ChatGPT-4 </a:t>
            </a:r>
            <a:r>
              <a:rPr lang="en-US" sz="1575" b="0" i="0" u="none" dirty="0">
                <a:solidFill>
                  <a:srgbClr val="4A5568"/>
                </a:solidFill>
                <a:latin typeface="Open Sans"/>
              </a:rPr>
              <a:t>(2.94 pm) 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e ChatGPT-3.5</a:t>
            </a:r>
            <a:r>
              <a:rPr lang="en-US" sz="1575" b="0" i="0" u="none" dirty="0">
                <a:solidFill>
                  <a:srgbClr val="4A5568"/>
                </a:solidFill>
                <a:latin typeface="Open Sans"/>
              </a:rPr>
              <a:t> (2.91 pm).</a:t>
            </a:r>
            <a:endParaRPr sz="1575" b="0" i="0" u="none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807741"/>
            <a:ext cx="76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75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791075"/>
            <a:ext cx="5137874" cy="28296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1" i="0" u="none" dirty="0" err="1">
                <a:solidFill>
                  <a:srgbClr val="4A5568"/>
                </a:solidFill>
                <a:latin typeface="Open Sans"/>
              </a:rPr>
              <a:t>Chirurghi</a:t>
            </a:r>
            <a:r>
              <a:rPr sz="1575" b="1" i="0" u="none" dirty="0">
                <a:solidFill>
                  <a:srgbClr val="4A5568"/>
                </a:solidFill>
                <a:latin typeface="Open Sans"/>
              </a:rPr>
              <a:t> Espert</a:t>
            </a:r>
            <a:r>
              <a:rPr lang="it-IT" sz="1575" b="1" i="0" u="none" dirty="0">
                <a:solidFill>
                  <a:srgbClr val="4A5568"/>
                </a:solidFill>
                <a:latin typeface="Open Sans"/>
              </a:rPr>
              <a:t>i</a:t>
            </a:r>
            <a:r>
              <a:rPr sz="1575" b="1" i="0" u="none" dirty="0">
                <a:solidFill>
                  <a:srgbClr val="4A5568"/>
                </a:solidFill>
                <a:latin typeface="Open Sans"/>
              </a:rPr>
              <a:t> (MIS):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Punteggio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medio di 2.36 pm.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609850"/>
            <a:ext cx="4743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E53E3E"/>
                </a:solidFill>
                <a:latin typeface="Montserrat"/>
              </a:rPr>
              <a:t>17.34%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29400" y="3419475"/>
            <a:ext cx="47434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0" i="0" u="none" dirty="0">
                <a:solidFill>
                  <a:srgbClr val="4A5568"/>
                </a:solidFill>
                <a:latin typeface="Open Sans"/>
              </a:rPr>
              <a:t>Tasso di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errori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/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risposte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incomplete degli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esperti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umani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(9.84%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potenzialmente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dannose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4791075"/>
            <a:ext cx="4743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38A169"/>
                </a:solidFill>
                <a:latin typeface="Montserrat"/>
              </a:rPr>
              <a:t>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5351155"/>
            <a:ext cx="47434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Risposte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errate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o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fuorvianti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per ChatGPT-3.5 e ChatGPT-4</a:t>
            </a:r>
            <a:r>
              <a:rPr sz="135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C1D8855-DE8F-3A40-8C91-4BDAB18FA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225" y="6417071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56691112-E142-0E2F-9FB0-83FE502325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92257"/>
            <a:ext cx="6290623" cy="1038818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4CE8AEC0-E8FD-50A5-72A5-9C0EBE750C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75" y="6387381"/>
            <a:ext cx="3175000" cy="52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54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B62743-EDDD-51AA-8B61-0388D64CD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Open </a:t>
            </a:r>
            <a:r>
              <a:rPr lang="it-IT" dirty="0" err="1"/>
              <a:t>questions</a:t>
            </a:r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25A9D9-3EAE-4C65-23DD-AA23EF0B3DEC}"/>
              </a:ext>
            </a:extLst>
          </p:cNvPr>
          <p:cNvSpPr txBox="1"/>
          <p:nvPr/>
        </p:nvSpPr>
        <p:spPr>
          <a:xfrm>
            <a:off x="457200" y="2005070"/>
            <a:ext cx="11761681" cy="4438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/>
              <a:t>Prima di informare il paziente e condividere il percorso di cura</a:t>
            </a:r>
          </a:p>
          <a:p>
            <a:endParaRPr lang="it-IT" sz="36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sz="3600" dirty="0"/>
              <a:t>Attendo discussione MDT 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sz="3600" dirty="0"/>
              <a:t>Utilizzo il supporto AI?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sz="3600" dirty="0"/>
              <a:t>Integro entrambi?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it-IT" sz="3600" dirty="0"/>
              <a:t>Utilizzo AI come supporto in corso di MDT?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CF6C60B-C3E5-EBC7-AA9C-70C9A4D38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225" y="6417071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Open-Ended Questions and Closed-Ended Questions">
            <a:extLst>
              <a:ext uri="{FF2B5EF4-FFF2-40B4-BE49-F238E27FC236}">
                <a16:creationId xmlns:a16="http://schemas.microsoft.com/office/drawing/2014/main" id="{A14154AE-5DA4-CBE8-1166-23A66DD1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187"/>
          <a:stretch>
            <a:fillRect/>
          </a:stretch>
        </p:blipFill>
        <p:spPr>
          <a:xfrm>
            <a:off x="8914003" y="3319423"/>
            <a:ext cx="2733858" cy="224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05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03366"/>
                </a:solidFill>
                <a:latin typeface="Montserrat"/>
              </a:rPr>
              <a:t>RISCHI E ALLUCINAZIONI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787532"/>
              </p:ext>
            </p:extLst>
          </p:nvPr>
        </p:nvGraphicFramePr>
        <p:xfrm>
          <a:off x="609600" y="3237291"/>
          <a:ext cx="11048998" cy="23907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4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7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7693">
                <a:tc>
                  <a:txBody>
                    <a:bodyPr/>
                    <a:lstStyle/>
                    <a:p>
                      <a:pPr algn="l"/>
                      <a:r>
                        <a:rPr sz="1800" b="1" u="none" dirty="0" err="1">
                          <a:solidFill>
                            <a:srgbClr val="FFFFFF"/>
                          </a:solidFill>
                        </a:rPr>
                        <a:t>Rischio</a:t>
                      </a:r>
                      <a:endParaRPr sz="1800" b="1" i="0" u="none" dirty="0">
                        <a:solidFill>
                          <a:srgbClr val="FFFFFF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u="none">
                          <a:solidFill>
                            <a:srgbClr val="FFFFFF"/>
                          </a:solidFill>
                        </a:rPr>
                        <a:t>Impatto sul Paziente</a:t>
                      </a:r>
                      <a:endParaRPr sz="1800" b="1" i="0" u="none">
                        <a:solidFill>
                          <a:srgbClr val="FFFFFF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u="none">
                          <a:solidFill>
                            <a:srgbClr val="FFFFFF"/>
                          </a:solidFill>
                        </a:rPr>
                        <a:t>Mitigazione Medica</a:t>
                      </a:r>
                      <a:endParaRPr sz="1800" b="1" i="0" u="none">
                        <a:solidFill>
                          <a:srgbClr val="FFFFFF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693">
                <a:tc>
                  <a:txBody>
                    <a:bodyPr/>
                    <a:lstStyle/>
                    <a:p>
                      <a:pPr algn="l"/>
                      <a:r>
                        <a:rPr sz="1800" b="1" u="none">
                          <a:solidFill>
                            <a:srgbClr val="000000"/>
                          </a:solidFill>
                        </a:rPr>
                        <a:t>Allucinazioni</a:t>
                      </a:r>
                      <a:endParaRPr sz="1800" b="1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>
                          <a:solidFill>
                            <a:srgbClr val="000000"/>
                          </a:solidFill>
                        </a:rPr>
                        <a:t>Falsi suggerimenti terapeutici convincenti.</a:t>
                      </a:r>
                      <a:endParaRPr sz="1800" b="0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>
                          <a:solidFill>
                            <a:srgbClr val="000000"/>
                          </a:solidFill>
                        </a:rPr>
                        <a:t>Validazione rigorosa delle fonti.</a:t>
                      </a:r>
                      <a:endParaRPr sz="1800" b="0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693">
                <a:tc>
                  <a:txBody>
                    <a:bodyPr/>
                    <a:lstStyle/>
                    <a:p>
                      <a:pPr algn="l"/>
                      <a:r>
                        <a:rPr sz="1800" b="1" u="none">
                          <a:solidFill>
                            <a:srgbClr val="000000"/>
                          </a:solidFill>
                        </a:rPr>
                        <a:t>Erosione Fiducia</a:t>
                      </a:r>
                      <a:endParaRPr sz="1800" b="1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Il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paziente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mette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in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dubbio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il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chirurgo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basandosi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su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AI.</a:t>
                      </a:r>
                      <a:endParaRPr sz="1800" b="0" i="0" u="non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>
                          <a:solidFill>
                            <a:srgbClr val="000000"/>
                          </a:solidFill>
                        </a:rPr>
                        <a:t>Comunicazione aperta e "Co-Review".</a:t>
                      </a:r>
                      <a:endParaRPr sz="1800" b="0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7696">
                <a:tc>
                  <a:txBody>
                    <a:bodyPr/>
                    <a:lstStyle/>
                    <a:p>
                      <a:pPr algn="l"/>
                      <a:r>
                        <a:rPr sz="1800" b="1" u="none">
                          <a:solidFill>
                            <a:srgbClr val="000000"/>
                          </a:solidFill>
                        </a:rPr>
                        <a:t>Privacy</a:t>
                      </a:r>
                      <a:endParaRPr sz="1800" b="1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>
                          <a:solidFill>
                            <a:srgbClr val="000000"/>
                          </a:solidFill>
                        </a:rPr>
                        <a:t>Dati sensibili inseriti in chat pubbliche.</a:t>
                      </a:r>
                      <a:endParaRPr sz="1800" b="0" i="0" u="none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Educazione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del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paziente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 alla </a:t>
                      </a:r>
                      <a:r>
                        <a:rPr sz="1800" b="0" u="none" dirty="0" err="1">
                          <a:solidFill>
                            <a:srgbClr val="000000"/>
                          </a:solidFill>
                        </a:rPr>
                        <a:t>sicurezza</a:t>
                      </a:r>
                      <a:r>
                        <a:rPr sz="1800" b="0" u="none" dirty="0">
                          <a:solidFill>
                            <a:srgbClr val="000000"/>
                          </a:solidFill>
                        </a:rPr>
                        <a:t>.</a:t>
                      </a:r>
                      <a:endParaRPr sz="1800" b="0" i="0" u="none" dirty="0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71500" y="3952875"/>
            <a:ext cx="1927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498526" y="3952875"/>
            <a:ext cx="52441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42634" y="3952875"/>
            <a:ext cx="387786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71500" y="4552950"/>
            <a:ext cx="1927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498526" y="4552950"/>
            <a:ext cx="52441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42634" y="4552950"/>
            <a:ext cx="387786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71500" y="5153025"/>
            <a:ext cx="192702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498526" y="5153025"/>
            <a:ext cx="524410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742634" y="5153025"/>
            <a:ext cx="387786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50E42D22-BD26-D9F2-71E2-EE1BC4220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E42045-0685-BE5C-A649-916F7E6C5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699" y="364331"/>
            <a:ext cx="4876800" cy="26622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7012" y="82134"/>
            <a:ext cx="114014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03366"/>
                </a:solidFill>
                <a:latin typeface="Montserrat"/>
              </a:rPr>
              <a:t>PRECISION MEDICINE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706512" y="82134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603878" y="887857"/>
            <a:ext cx="7987692" cy="316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 dirty="0">
                <a:solidFill>
                  <a:srgbClr val="4A5568"/>
                </a:solidFill>
                <a:latin typeface="Open Sans"/>
              </a:rPr>
              <a:t>L'AI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supera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il semplice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calcolo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del BMI per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prevedere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58872" y="1505845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06011" y="2851295"/>
            <a:ext cx="4857750" cy="64966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 dirty="0">
                <a:solidFill>
                  <a:srgbClr val="4A5568"/>
                </a:solidFill>
                <a:latin typeface="Open Sans"/>
              </a:rPr>
              <a:t>Calo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ponderale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a </a:t>
            </a:r>
            <a:endParaRPr lang="en-US" sz="2000" b="0" i="0" u="none" dirty="0">
              <a:solidFill>
                <a:srgbClr val="4A5568"/>
              </a:solidFill>
              <a:latin typeface="Open Sans"/>
            </a:endParaRPr>
          </a:p>
          <a:p>
            <a:pPr algn="l">
              <a:lnSpc>
                <a:spcPts val="2640"/>
              </a:lnSpc>
            </a:pPr>
            <a:r>
              <a:rPr sz="2000" b="0" i="0" u="none" dirty="0">
                <a:solidFill>
                  <a:srgbClr val="4A5568"/>
                </a:solidFill>
                <a:latin typeface="Open Sans"/>
              </a:rPr>
              <a:t>1, 5 e 10 anni.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5072" y="3988011"/>
            <a:ext cx="4857750" cy="649665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Rischio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complicanze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</a:t>
            </a:r>
            <a:endParaRPr lang="en-US" sz="2000" b="0" i="0" u="none" dirty="0">
              <a:solidFill>
                <a:srgbClr val="4A5568"/>
              </a:solidFill>
              <a:latin typeface="Open Sans"/>
            </a:endParaRPr>
          </a:p>
          <a:p>
            <a:pPr algn="l">
              <a:lnSpc>
                <a:spcPts val="2640"/>
              </a:lnSpc>
            </a:pP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perioperatorie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2134" y="5416130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17152" y="1472779"/>
            <a:ext cx="2894151" cy="98309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Probabilità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remissione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delle </a:t>
            </a:r>
            <a:r>
              <a:rPr sz="2000" b="0" i="0" u="none" dirty="0" err="1">
                <a:solidFill>
                  <a:srgbClr val="4A5568"/>
                </a:solidFill>
                <a:latin typeface="Open Sans"/>
              </a:rPr>
              <a:t>comorbidità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 (</a:t>
            </a:r>
            <a:r>
              <a:rPr lang="en-US" sz="2000" b="0" i="0" u="none" dirty="0">
                <a:solidFill>
                  <a:srgbClr val="4A5568"/>
                </a:solidFill>
                <a:latin typeface="Open Sans"/>
              </a:rPr>
              <a:t>es. DM2</a:t>
            </a:r>
            <a:r>
              <a:rPr sz="2000" b="0" i="0" u="none" dirty="0">
                <a:solidFill>
                  <a:srgbClr val="4A5568"/>
                </a:solidFill>
                <a:latin typeface="Open Sans"/>
              </a:rPr>
              <a:t>).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50F2966-EC39-BEA3-418B-0EA13042A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2C833A-FBCF-5008-9318-767B3794BEA0}"/>
              </a:ext>
            </a:extLst>
          </p:cNvPr>
          <p:cNvSpPr txBox="1"/>
          <p:nvPr/>
        </p:nvSpPr>
        <p:spPr>
          <a:xfrm>
            <a:off x="9584323" y="6488668"/>
            <a:ext cx="2579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Kermansaravi</a:t>
            </a:r>
            <a:r>
              <a:rPr lang="en-US" dirty="0"/>
              <a:t> et al., 2025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9DDF9A2-CEFA-2E50-9180-176354D02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2779"/>
            <a:ext cx="8923867" cy="487152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7145FBF-49CC-EDCA-8305-5EEFE95F25A7}"/>
              </a:ext>
            </a:extLst>
          </p:cNvPr>
          <p:cNvSpPr txBox="1"/>
          <p:nvPr/>
        </p:nvSpPr>
        <p:spPr>
          <a:xfrm>
            <a:off x="9229811" y="2835937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DB1980-A4D3-0880-2FCD-3CFEA4D42143}"/>
              </a:ext>
            </a:extLst>
          </p:cNvPr>
          <p:cNvSpPr txBox="1"/>
          <p:nvPr/>
        </p:nvSpPr>
        <p:spPr>
          <a:xfrm>
            <a:off x="9220772" y="4003580"/>
            <a:ext cx="762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0" i="0" u="none" dirty="0">
                <a:solidFill>
                  <a:srgbClr val="4A5568"/>
                </a:solidFill>
                <a:latin typeface="Open Sans"/>
              </a:rPr>
              <a:t>•</a:t>
            </a:r>
          </a:p>
        </p:txBody>
      </p:sp>
    </p:spTree>
    <p:extLst>
      <p:ext uri="{BB962C8B-B14F-4D97-AF65-F5344CB8AC3E}">
        <p14:creationId xmlns:p14="http://schemas.microsoft.com/office/powerpoint/2010/main" val="669743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0" y="571500"/>
            <a:ext cx="11401425" cy="4667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>
                <a:solidFill>
                  <a:srgbClr val="003366"/>
                </a:solidFill>
                <a:latin typeface="Montserrat"/>
              </a:rPr>
              <a:t>AUTONOMIA, CONSENSO ETICO E "DE-SKILLING"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500" y="571500"/>
            <a:ext cx="76200" cy="466725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11300" y="6650566"/>
            <a:ext cx="11049000" cy="188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1" u="none" dirty="0">
                <a:solidFill>
                  <a:srgbClr val="718096"/>
                </a:solidFill>
                <a:latin typeface="Open Sans"/>
              </a:rPr>
              <a:t>Fonte: Consensus Delphi, Scientific Reports (2025)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1ED074-5DCE-CB8D-8A3D-AE447B5881BF}"/>
              </a:ext>
            </a:extLst>
          </p:cNvPr>
          <p:cNvSpPr/>
          <p:nvPr/>
        </p:nvSpPr>
        <p:spPr>
          <a:xfrm>
            <a:off x="5932884" y="1565870"/>
            <a:ext cx="5573827" cy="3081113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5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000" y="5834146"/>
            <a:ext cx="10668000" cy="6180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Consenso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Informato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(88.2%):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L'utilizzo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dell'AI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nei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processi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decisionali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deve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essere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esplicitato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nel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consenso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informato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firmato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dal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paziente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90" y="1759878"/>
            <a:ext cx="504825" cy="4000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4982" y="1307010"/>
            <a:ext cx="5075634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 dirty="0" err="1">
                <a:solidFill>
                  <a:srgbClr val="003366"/>
                </a:solidFill>
                <a:latin typeface="Montserrat"/>
              </a:rPr>
              <a:t>Responsabilità</a:t>
            </a:r>
            <a:r>
              <a:rPr sz="4000" b="1" i="0" u="none" dirty="0">
                <a:solidFill>
                  <a:srgbClr val="003366"/>
                </a:solidFill>
                <a:latin typeface="Montserrat"/>
              </a:rPr>
              <a:t> </a:t>
            </a:r>
            <a:r>
              <a:rPr sz="4000" b="1" i="0" u="none" dirty="0" err="1">
                <a:solidFill>
                  <a:srgbClr val="003366"/>
                </a:solidFill>
                <a:latin typeface="Montserrat"/>
              </a:rPr>
              <a:t>Imprescrivibile</a:t>
            </a:r>
            <a:endParaRPr sz="4000" b="1" i="0" u="none" dirty="0">
              <a:solidFill>
                <a:srgbClr val="003366"/>
              </a:solidFill>
              <a:latin typeface="Montserra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4983" y="2457450"/>
            <a:ext cx="4833937" cy="2710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2400" b="1" i="0" u="none" dirty="0">
                <a:solidFill>
                  <a:srgbClr val="4A5568"/>
                </a:solidFill>
                <a:latin typeface="Open Sans"/>
              </a:rPr>
              <a:t>91.0%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Consenso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: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L'AI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può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suggerire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l'intervento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più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adatto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, ma 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la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decisione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finale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spetta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esclusivamente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al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chirurgo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sulla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base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dei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reperti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0" i="0" u="none" dirty="0" err="1">
                <a:solidFill>
                  <a:srgbClr val="4A5568"/>
                </a:solidFill>
                <a:latin typeface="Open Sans"/>
              </a:rPr>
              <a:t>intraoperatori</a:t>
            </a:r>
            <a:r>
              <a:rPr sz="2400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812" y="1657350"/>
            <a:ext cx="400050" cy="4000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00812" y="2200275"/>
            <a:ext cx="5075634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03366"/>
                </a:solidFill>
                <a:latin typeface="Montserrat"/>
              </a:rPr>
              <a:t>Rischio di Over-Reliance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9831" y="2538116"/>
            <a:ext cx="4833937" cy="1862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2800" b="1" i="0" u="none" dirty="0">
                <a:latin typeface="Open Sans"/>
              </a:rPr>
              <a:t>92.5% </a:t>
            </a:r>
            <a:r>
              <a:rPr sz="2800" b="1" i="0" u="none" dirty="0" err="1">
                <a:latin typeface="Open Sans"/>
              </a:rPr>
              <a:t>Consenso</a:t>
            </a:r>
            <a:r>
              <a:rPr sz="2800" b="1" i="0" u="none" dirty="0">
                <a:latin typeface="Open Sans"/>
              </a:rPr>
              <a:t>: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Un'eccessiva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dipendenza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dalle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raccomandazioni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dell'AI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rischia</a:t>
            </a:r>
            <a:r>
              <a:rPr sz="2800" b="0" i="0" u="none" dirty="0">
                <a:latin typeface="Open Sans"/>
              </a:rPr>
              <a:t> di </a:t>
            </a:r>
            <a:r>
              <a:rPr sz="2800" b="0" i="0" u="none" dirty="0" err="1">
                <a:latin typeface="Open Sans"/>
              </a:rPr>
              <a:t>causare</a:t>
            </a:r>
            <a:r>
              <a:rPr sz="2800" b="0" i="0" u="none" dirty="0">
                <a:latin typeface="Open Sans"/>
              </a:rPr>
              <a:t> un </a:t>
            </a:r>
            <a:r>
              <a:rPr sz="2800" b="0" i="0" u="none" dirty="0" err="1">
                <a:latin typeface="Open Sans"/>
              </a:rPr>
              <a:t>declino</a:t>
            </a:r>
            <a:r>
              <a:rPr sz="2800" b="0" i="0" u="none" dirty="0">
                <a:latin typeface="Open Sans"/>
              </a:rPr>
              <a:t> delle </a:t>
            </a:r>
            <a:r>
              <a:rPr sz="2800" b="0" i="0" u="none" dirty="0" err="1">
                <a:latin typeface="Open Sans"/>
              </a:rPr>
              <a:t>abilità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cliniche</a:t>
            </a:r>
            <a:r>
              <a:rPr sz="2800" b="0" i="0" u="none" dirty="0">
                <a:latin typeface="Open Sans"/>
              </a:rPr>
              <a:t> e del </a:t>
            </a:r>
            <a:r>
              <a:rPr sz="2800" b="0" i="0" u="none" dirty="0" err="1">
                <a:latin typeface="Open Sans"/>
              </a:rPr>
              <a:t>pensiero</a:t>
            </a:r>
            <a:r>
              <a:rPr sz="2800" b="0" i="0" u="none" dirty="0">
                <a:latin typeface="Open Sans"/>
              </a:rPr>
              <a:t> </a:t>
            </a:r>
            <a:r>
              <a:rPr sz="2800" b="0" i="0" u="none" dirty="0" err="1">
                <a:latin typeface="Open Sans"/>
              </a:rPr>
              <a:t>critico</a:t>
            </a:r>
            <a:r>
              <a:rPr sz="2800" b="0" i="0" u="none" dirty="0">
                <a:latin typeface="Open Sans"/>
              </a:rPr>
              <a:t>.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48447218-EB35-C461-3DC2-A7FA1E9E4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7994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2001" y="571500"/>
            <a:ext cx="7620000" cy="93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003366"/>
                </a:solidFill>
                <a:latin typeface="Montserrat"/>
              </a:rPr>
              <a:t>BARRIERE E PREOCCUPAZIONI DELLA COMUNITÀ CHIRURGICA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500" y="571500"/>
            <a:ext cx="76200" cy="933450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5085702"/>
            <a:ext cx="11049000" cy="12237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800" b="1" i="0" u="none" dirty="0">
                <a:solidFill>
                  <a:srgbClr val="003366"/>
                </a:solidFill>
                <a:latin typeface="Open Sans"/>
              </a:rPr>
              <a:t>L'86.5%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dei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chirurghi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verifica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sempre le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risposte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dell'AI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su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linee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guida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 e </a:t>
            </a:r>
            <a:r>
              <a:rPr sz="2800" b="1" i="0" u="none" dirty="0" err="1">
                <a:solidFill>
                  <a:srgbClr val="003366"/>
                </a:solidFill>
                <a:latin typeface="Open Sans"/>
              </a:rPr>
              <a:t>bibliografia</a:t>
            </a:r>
            <a:r>
              <a:rPr sz="2800" b="1" i="0" u="none" dirty="0">
                <a:solidFill>
                  <a:srgbClr val="003366"/>
                </a:solidFill>
                <a:latin typeface="Open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62168" y="6659093"/>
            <a:ext cx="5158331" cy="188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1" u="none" dirty="0">
                <a:solidFill>
                  <a:srgbClr val="718096"/>
                </a:solidFill>
                <a:latin typeface="Open Sans"/>
              </a:rPr>
              <a:t>Fonte: </a:t>
            </a:r>
            <a:r>
              <a:rPr sz="1050" b="0" i="1" u="none" dirty="0" err="1">
                <a:solidFill>
                  <a:srgbClr val="718096"/>
                </a:solidFill>
                <a:latin typeface="Open Sans"/>
              </a:rPr>
              <a:t>Kermansaravi</a:t>
            </a:r>
            <a:r>
              <a:rPr sz="1050" b="0" i="1" u="none" dirty="0">
                <a:solidFill>
                  <a:srgbClr val="718096"/>
                </a:solidFill>
                <a:latin typeface="Open Sans"/>
              </a:rPr>
              <a:t> et al. (IFSO AI Task Force), Obesity Surgery (2026)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2124075"/>
            <a:ext cx="504825" cy="400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57250" y="3029142"/>
            <a:ext cx="310038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003366"/>
                </a:solidFill>
                <a:latin typeface="Montserrat"/>
              </a:rPr>
              <a:t>Mancanza</a:t>
            </a:r>
            <a:r>
              <a:rPr sz="1650" b="1" i="0" u="none" dirty="0">
                <a:solidFill>
                  <a:srgbClr val="003366"/>
                </a:solidFill>
                <a:latin typeface="Montserrat"/>
              </a:rPr>
              <a:t> di </a:t>
            </a:r>
            <a:r>
              <a:rPr sz="1650" b="1" i="0" u="none" dirty="0" err="1">
                <a:solidFill>
                  <a:srgbClr val="003366"/>
                </a:solidFill>
                <a:latin typeface="Montserrat"/>
              </a:rPr>
              <a:t>Formazione</a:t>
            </a:r>
            <a:endParaRPr sz="1650" b="1" i="0" u="none" dirty="0">
              <a:solidFill>
                <a:srgbClr val="003366"/>
              </a:solidFill>
              <a:latin typeface="Montserra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250" y="3448050"/>
            <a:ext cx="2952750" cy="15140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 dirty="0">
                <a:solidFill>
                  <a:srgbClr val="4A5568"/>
                </a:solidFill>
                <a:latin typeface="Open Sans"/>
              </a:rPr>
              <a:t>L'</a:t>
            </a:r>
            <a:r>
              <a:rPr sz="1575" b="1" i="0" u="none" dirty="0">
                <a:solidFill>
                  <a:srgbClr val="4A5568"/>
                </a:solidFill>
                <a:latin typeface="Open Sans"/>
              </a:rPr>
              <a:t>82.7%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cita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la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scarsa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formazione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dello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staff come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principale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ostacolo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. Solo il 25.1% ha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seguito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corsi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formali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sull'AI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2124075"/>
            <a:ext cx="504825" cy="4000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19625" y="3024187"/>
            <a:ext cx="310038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>
                <a:solidFill>
                  <a:srgbClr val="003366"/>
                </a:solidFill>
                <a:latin typeface="Montserrat"/>
              </a:rPr>
              <a:t>Privacy </a:t>
            </a:r>
            <a:r>
              <a:rPr sz="1650" b="1" i="0" u="none" dirty="0" err="1">
                <a:solidFill>
                  <a:srgbClr val="003366"/>
                </a:solidFill>
                <a:latin typeface="Montserrat"/>
              </a:rPr>
              <a:t>dei</a:t>
            </a:r>
            <a:r>
              <a:rPr sz="1650" b="1" i="0" u="none" dirty="0">
                <a:solidFill>
                  <a:srgbClr val="003366"/>
                </a:solidFill>
                <a:latin typeface="Montserrat"/>
              </a:rPr>
              <a:t> Dati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9625" y="3448050"/>
            <a:ext cx="2952750" cy="1200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 dirty="0">
                <a:solidFill>
                  <a:srgbClr val="4A5568"/>
                </a:solidFill>
                <a:latin typeface="Open Sans"/>
              </a:rPr>
              <a:t>Il </a:t>
            </a:r>
            <a:r>
              <a:rPr sz="1575" b="1" i="0" u="none" dirty="0">
                <a:solidFill>
                  <a:srgbClr val="4A5568"/>
                </a:solidFill>
                <a:latin typeface="Open Sans"/>
              </a:rPr>
              <a:t>73.2%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teme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la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violazione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dei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dati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clinici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sensibili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e la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mancata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conformità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HIPAA/GDPR (65.9%).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2124075"/>
            <a:ext cx="304800" cy="4000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82000" y="2986087"/>
            <a:ext cx="3100387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003366"/>
                </a:solidFill>
                <a:latin typeface="Montserrat"/>
              </a:rPr>
              <a:t>Allucinazioni</a:t>
            </a:r>
            <a:r>
              <a:rPr sz="1650" b="1" i="0" u="none" dirty="0">
                <a:solidFill>
                  <a:srgbClr val="003366"/>
                </a:solidFill>
                <a:latin typeface="Montserrat"/>
              </a:rPr>
              <a:t> </a:t>
            </a:r>
            <a:r>
              <a:rPr sz="1650" b="1" i="0" u="none" dirty="0" err="1">
                <a:solidFill>
                  <a:srgbClr val="003366"/>
                </a:solidFill>
                <a:latin typeface="Montserrat"/>
              </a:rPr>
              <a:t>Cliniche</a:t>
            </a:r>
            <a:endParaRPr sz="1650" b="1" i="0" u="none" dirty="0">
              <a:solidFill>
                <a:srgbClr val="003366"/>
              </a:solidFill>
              <a:latin typeface="Montserra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0" y="3448050"/>
            <a:ext cx="2952750" cy="12062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362"/>
              </a:lnSpc>
            </a:pPr>
            <a:r>
              <a:rPr sz="1575" b="0" i="0" u="none" dirty="0">
                <a:solidFill>
                  <a:srgbClr val="4A5568"/>
                </a:solidFill>
                <a:latin typeface="Open Sans"/>
              </a:rPr>
              <a:t>Il </a:t>
            </a:r>
            <a:r>
              <a:rPr sz="1575" b="1" i="0" u="none" dirty="0">
                <a:solidFill>
                  <a:srgbClr val="4A5568"/>
                </a:solidFill>
                <a:latin typeface="Open Sans"/>
              </a:rPr>
              <a:t>59.1%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ha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riscontrato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allucinazioni</a:t>
            </a:r>
            <a:r>
              <a:rPr lang="en-US" sz="1575" dirty="0">
                <a:solidFill>
                  <a:srgbClr val="4A5568"/>
                </a:solidFill>
                <a:latin typeface="Open Sans"/>
              </a:rPr>
              <a:t>: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citazioni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di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studi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errate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(64.1%)o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fatti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medici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575" b="0" i="0" u="none" dirty="0" err="1">
                <a:solidFill>
                  <a:srgbClr val="4A5568"/>
                </a:solidFill>
                <a:latin typeface="Open Sans"/>
              </a:rPr>
              <a:t>inventati</a:t>
            </a:r>
            <a:r>
              <a:rPr sz="1575" b="0" i="0" u="none" dirty="0">
                <a:solidFill>
                  <a:srgbClr val="4A5568"/>
                </a:solidFill>
                <a:latin typeface="Open Sans"/>
              </a:rPr>
              <a:t> (37.9%).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5322723D-70BF-9625-AA93-99730BEE4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99F48F-E22E-ECD4-5A6A-D84A0246D9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778" y="74115"/>
            <a:ext cx="3636407" cy="198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41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1500" y="4521398"/>
            <a:ext cx="11049000" cy="15638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62000" y="571500"/>
            <a:ext cx="114014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300" b="1" i="0" u="none">
                <a:solidFill>
                  <a:srgbClr val="003366"/>
                </a:solidFill>
                <a:latin typeface="Montserrat"/>
              </a:rPr>
              <a:t>WHAT'S NEXT?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3075682"/>
            <a:ext cx="11049000" cy="38100"/>
          </a:xfrm>
          <a:prstGeom prst="rect">
            <a:avLst/>
          </a:prstGeom>
          <a:solidFill>
            <a:srgbClr val="E2E8F0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2500" y="4745990"/>
            <a:ext cx="10287000" cy="10489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400" b="1" i="0" u="none" dirty="0">
                <a:solidFill>
                  <a:srgbClr val="4A5568"/>
                </a:solidFill>
                <a:latin typeface="Open Sans"/>
              </a:rPr>
              <a:t>Il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futuro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non è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l'AI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che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sostituisce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il medico, ma il medico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che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lang="it-IT" sz="2400" b="1" i="0" u="none" dirty="0">
                <a:solidFill>
                  <a:srgbClr val="4A5568"/>
                </a:solidFill>
                <a:latin typeface="Open Sans"/>
              </a:rPr>
              <a:t>non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usa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2400" b="1" i="0" u="none" dirty="0" err="1">
                <a:solidFill>
                  <a:srgbClr val="4A5568"/>
                </a:solidFill>
                <a:latin typeface="Open Sans"/>
              </a:rPr>
              <a:t>l'AI</a:t>
            </a:r>
            <a:r>
              <a:rPr sz="2400" b="1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lang="it-IT" sz="2400" b="1" i="0" u="none" dirty="0">
                <a:solidFill>
                  <a:srgbClr val="4A5568"/>
                </a:solidFill>
                <a:latin typeface="Open Sans"/>
              </a:rPr>
              <a:t>secondo regole condivise</a:t>
            </a:r>
            <a:r>
              <a:rPr lang="it-IT" sz="2400" b="1" dirty="0">
                <a:solidFill>
                  <a:srgbClr val="4A5568"/>
                </a:solidFill>
                <a:latin typeface="Open Sans"/>
              </a:rPr>
              <a:t> su base scientifica</a:t>
            </a:r>
            <a:endParaRPr sz="2400" b="1" i="0" u="none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438275" y="214431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376092"/>
          </a:solidFill>
          <a:ln w="476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1500" y="2738737"/>
            <a:ext cx="22098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1" i="0" u="none" dirty="0">
                <a:solidFill>
                  <a:srgbClr val="4A5568"/>
                </a:solidFill>
                <a:latin typeface="Open Sans"/>
              </a:rPr>
              <a:t>2026</a:t>
            </a:r>
            <a:r>
              <a:rPr dirty="0"/>
              <a:t>
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Standardizzazione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Guidelines AI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4625" y="214431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376092"/>
          </a:solidFill>
          <a:ln w="476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17850" y="2738737"/>
            <a:ext cx="22098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1" i="0" u="none" dirty="0">
                <a:solidFill>
                  <a:srgbClr val="4A5568"/>
                </a:solidFill>
                <a:latin typeface="Open Sans"/>
              </a:rPr>
              <a:t>2028</a:t>
            </a:r>
            <a:r>
              <a:rPr dirty="0"/>
              <a:t>
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AI-Coaching Post-Op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Integrato</a:t>
            </a:r>
            <a:endParaRPr sz="1650" b="0" i="0" u="none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30975" y="214431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376092"/>
          </a:solidFill>
          <a:ln w="476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200" y="2738737"/>
            <a:ext cx="22098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1" i="0" u="none" dirty="0">
                <a:solidFill>
                  <a:srgbClr val="4A5568"/>
                </a:solidFill>
                <a:latin typeface="Open Sans"/>
              </a:rPr>
              <a:t>2030</a:t>
            </a:r>
            <a:r>
              <a:rPr dirty="0"/>
              <a:t>
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Chirurgia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Autonoma</a:t>
            </a:r>
            <a:r>
              <a:rPr sz="1650" b="0" i="0" u="none" dirty="0">
                <a:solidFill>
                  <a:srgbClr val="4A5568"/>
                </a:solidFill>
                <a:latin typeface="Open Sans"/>
              </a:rPr>
              <a:t> </a:t>
            </a:r>
            <a:r>
              <a:rPr sz="1650" b="0" i="0" u="none" dirty="0" err="1">
                <a:solidFill>
                  <a:srgbClr val="4A5568"/>
                </a:solidFill>
                <a:latin typeface="Open Sans"/>
              </a:rPr>
              <a:t>Assistita</a:t>
            </a:r>
            <a:r>
              <a:rPr lang="en-US" sz="1650" b="0" i="0" u="none" dirty="0">
                <a:solidFill>
                  <a:srgbClr val="4A5568"/>
                </a:solidFill>
                <a:latin typeface="Open Sans"/>
              </a:rPr>
              <a:t> (micro-task)</a:t>
            </a:r>
            <a:endParaRPr sz="1650" b="0" i="0" u="none" dirty="0">
              <a:solidFill>
                <a:srgbClr val="4A5568"/>
              </a:solidFill>
              <a:latin typeface="Open San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277326" y="2144315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376092"/>
          </a:solidFill>
          <a:ln w="476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0551" y="2738737"/>
            <a:ext cx="2209800" cy="10054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1" i="0" u="none">
                <a:solidFill>
                  <a:srgbClr val="4A5568"/>
                </a:solidFill>
                <a:latin typeface="Open Sans"/>
              </a:rPr>
              <a:t>Oltre</a:t>
            </a:r>
            <a:r>
              <a:t>
</a:t>
            </a:r>
            <a:r>
              <a:rPr sz="1650" b="0" i="0" u="none">
                <a:solidFill>
                  <a:srgbClr val="4A5568"/>
                </a:solidFill>
                <a:latin typeface="Open Sans"/>
              </a:rPr>
              <a:t> Collaborative Intelligence (CI)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D8DD24A9-D397-F49D-BC29-33F05A933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magine 17" descr="🔸 Qui l'articolo: https://www.ilsole24ore.com/art/anthropic ...">
            <a:extLst>
              <a:ext uri="{FF2B5EF4-FFF2-40B4-BE49-F238E27FC236}">
                <a16:creationId xmlns:a16="http://schemas.microsoft.com/office/drawing/2014/main" id="{4E76D0CA-4DE7-FB7A-1F12-BC2F170FC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9428" y="73822"/>
            <a:ext cx="2122583" cy="300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6325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3E730-99F7-B4E8-32C7-6BA5C8D3A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CFFA09A-1CD9-01AE-523C-4EDFA548F954}"/>
              </a:ext>
            </a:extLst>
          </p:cNvPr>
          <p:cNvSpPr/>
          <p:nvPr/>
        </p:nvSpPr>
        <p:spPr>
          <a:xfrm>
            <a:off x="571500" y="571500"/>
            <a:ext cx="76200" cy="514350"/>
          </a:xfrm>
          <a:prstGeom prst="rect">
            <a:avLst/>
          </a:prstGeom>
          <a:solidFill>
            <a:srgbClr val="376092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F2F9C58E-6EFF-A5FD-F6D8-E0A3D6AF5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3B16C0-ACB2-F8B8-16CD-9595759EA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386" y="828675"/>
            <a:ext cx="3301505" cy="4403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849E57-89D5-F7D6-5A9A-ABC9782ABE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6088" y="1331710"/>
            <a:ext cx="6666988" cy="363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766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029" y="2940292"/>
            <a:ext cx="4526280" cy="3227514"/>
          </a:xfrm>
        </p:spPr>
        <p:txBody>
          <a:bodyPr/>
          <a:lstStyle/>
          <a:p>
            <a:r>
              <a:rPr lang="it-IT" dirty="0"/>
              <a:t>Grazie</a:t>
            </a:r>
            <a:br>
              <a:rPr lang="it-IT" dirty="0"/>
            </a:br>
            <a:r>
              <a:rPr lang="it-IT" sz="1400" dirty="0"/>
              <a:t>gianfranco.silecchia@uniroma1.it</a:t>
            </a:r>
            <a:br>
              <a:rPr lang="it-IT" dirty="0"/>
            </a:br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30347A-ACA5-7DA6-BB55-0D975CBEDFE9}"/>
              </a:ext>
            </a:extLst>
          </p:cNvPr>
          <p:cNvSpPr txBox="1"/>
          <p:nvPr/>
        </p:nvSpPr>
        <p:spPr>
          <a:xfrm>
            <a:off x="5844029" y="1208971"/>
            <a:ext cx="6097022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150" b="0" i="1" u="none" dirty="0">
                <a:latin typeface="Open Sans"/>
              </a:rPr>
              <a:t>"L'intelligenza artificiale è uno strumento, ma l'empatia con il p</a:t>
            </a:r>
            <a:r>
              <a:rPr lang="it-IT" sz="3150" i="1" dirty="0">
                <a:latin typeface="Open Sans"/>
              </a:rPr>
              <a:t>aziente fragile</a:t>
            </a:r>
            <a:r>
              <a:rPr lang="it-IT" sz="3150" b="0" i="1" u="none" dirty="0">
                <a:latin typeface="Open Sans"/>
              </a:rPr>
              <a:t> è </a:t>
            </a:r>
            <a:r>
              <a:rPr lang="it-IT" sz="3150" i="1" dirty="0">
                <a:latin typeface="Open Sans"/>
              </a:rPr>
              <a:t>insostituibile</a:t>
            </a:r>
            <a:r>
              <a:rPr lang="it-IT" sz="3150" b="0" i="1" u="none" dirty="0">
                <a:latin typeface="Open Sans"/>
              </a:rPr>
              <a:t>." 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E83F3AE-87EA-2B10-FF37-1C05B5DEE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5369"/>
            <a:ext cx="12192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Lattimo Fuggente - Punti di vista  HD">
            <a:hlinkClick r:id="" action="ppaction://media"/>
            <a:extLst>
              <a:ext uri="{FF2B5EF4-FFF2-40B4-BE49-F238E27FC236}">
                <a16:creationId xmlns:a16="http://schemas.microsoft.com/office/drawing/2014/main" id="{02A4A144-E43A-F3D3-ED4C-3D309DADC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0949" y="1836878"/>
            <a:ext cx="4584938" cy="25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985</Words>
  <Application>Microsoft Macintosh PowerPoint</Application>
  <PresentationFormat>Widescreen</PresentationFormat>
  <Paragraphs>125</Paragraphs>
  <Slides>18</Slides>
  <Notes>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4" baseType="lpstr">
      <vt:lpstr>Aptos</vt:lpstr>
      <vt:lpstr>Arial</vt:lpstr>
      <vt:lpstr>Calibri</vt:lpstr>
      <vt:lpstr>Montserrat</vt:lpstr>
      <vt:lpstr>Open Sans</vt:lpstr>
      <vt:lpstr>Office Theme</vt:lpstr>
      <vt:lpstr>Dottor ChatGPT... Come impatta sul rapporto medico-paziente l’utilizzo della AI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AI: accesso libero per medico e paziente. Utilizzano le stesse fonti di informazione?</vt:lpstr>
      <vt:lpstr>AI medico-paziente 2026..work in progress</vt:lpstr>
      <vt:lpstr>Presentazione standard di PowerPoint</vt:lpstr>
      <vt:lpstr>Presentazione standard di PowerPoint</vt:lpstr>
      <vt:lpstr>Presentazione standard di PowerPoint</vt:lpstr>
      <vt:lpstr>Open questions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gianfranco.silecchia@uniroma1.it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Francesco Maria Carrano</dc:creator>
  <cp:keywords/>
  <dc:description>generated using python-pptx</dc:description>
  <cp:lastModifiedBy>Gianfranco Silecchia</cp:lastModifiedBy>
  <cp:revision>24</cp:revision>
  <dcterms:created xsi:type="dcterms:W3CDTF">2013-01-27T09:14:16Z</dcterms:created>
  <dcterms:modified xsi:type="dcterms:W3CDTF">2026-09-16T14:59:38Z</dcterms:modified>
  <cp:category/>
</cp:coreProperties>
</file>